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9" r:id="rId1"/>
  </p:sldMasterIdLst>
  <p:notesMasterIdLst>
    <p:notesMasterId r:id="rId37"/>
  </p:notesMasterIdLst>
  <p:handoutMasterIdLst>
    <p:handoutMasterId r:id="rId38"/>
  </p:handoutMasterIdLst>
  <p:sldIdLst>
    <p:sldId id="256" r:id="rId2"/>
    <p:sldId id="617" r:id="rId3"/>
    <p:sldId id="618" r:id="rId4"/>
    <p:sldId id="619" r:id="rId5"/>
    <p:sldId id="631" r:id="rId6"/>
    <p:sldId id="632" r:id="rId7"/>
    <p:sldId id="633" r:id="rId8"/>
    <p:sldId id="620" r:id="rId9"/>
    <p:sldId id="621" r:id="rId10"/>
    <p:sldId id="518" r:id="rId11"/>
    <p:sldId id="558" r:id="rId12"/>
    <p:sldId id="559" r:id="rId13"/>
    <p:sldId id="634" r:id="rId14"/>
    <p:sldId id="560" r:id="rId15"/>
    <p:sldId id="561" r:id="rId16"/>
    <p:sldId id="635" r:id="rId17"/>
    <p:sldId id="638" r:id="rId18"/>
    <p:sldId id="591" r:id="rId19"/>
    <p:sldId id="639" r:id="rId20"/>
    <p:sldId id="642" r:id="rId21"/>
    <p:sldId id="643" r:id="rId22"/>
    <p:sldId id="644" r:id="rId23"/>
    <p:sldId id="428" r:id="rId24"/>
    <p:sldId id="429" r:id="rId25"/>
    <p:sldId id="597" r:id="rId26"/>
    <p:sldId id="58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282" r:id="rId36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66"/>
    <a:srgbClr val="054D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00" autoAdjust="0"/>
    <p:restoredTop sz="98795" autoAdjust="0"/>
  </p:normalViewPr>
  <p:slideViewPr>
    <p:cSldViewPr>
      <p:cViewPr varScale="1">
        <p:scale>
          <a:sx n="73" d="100"/>
          <a:sy n="73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MHRD%20-%20Meghalaya\Score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5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Achievement 2018-19</a:t>
            </a:r>
            <a:endParaRPr lang="en-US" dirty="0"/>
          </a:p>
        </c:rich>
      </c:tx>
      <c:layout/>
    </c:title>
    <c:plotArea>
      <c:layout/>
      <c:radarChart>
        <c:radarStyle val="filled"/>
        <c:ser>
          <c:idx val="0"/>
          <c:order val="0"/>
          <c:spPr>
            <a:solidFill>
              <a:srgbClr val="000066"/>
            </a:solidFill>
          </c:spPr>
          <c:dLbls>
            <c:dLbl>
              <c:idx val="0"/>
              <c:layout>
                <c:manualLayout>
                  <c:x val="0"/>
                  <c:y val="3.0365769496204301E-2"/>
                </c:manualLayout>
              </c:layout>
              <c:showVal val="1"/>
            </c:dLbl>
            <c:dLbl>
              <c:idx val="1"/>
              <c:layout>
                <c:manualLayout>
                  <c:x val="-6.5573770491803348E-3"/>
                  <c:y val="3.0365769496204301E-2"/>
                </c:manualLayout>
              </c:layout>
              <c:showVal val="1"/>
            </c:dLbl>
            <c:dLbl>
              <c:idx val="2"/>
              <c:layout>
                <c:manualLayout>
                  <c:x val="-8.7431693989071125E-3"/>
                  <c:y val="1.9323671497584571E-2"/>
                </c:manualLayout>
              </c:layout>
              <c:showVal val="1"/>
            </c:dLbl>
            <c:dLbl>
              <c:idx val="3"/>
              <c:layout>
                <c:manualLayout>
                  <c:x val="-6.5573770491803348E-3"/>
                  <c:y val="1.6563146997929663E-2"/>
                </c:manualLayout>
              </c:layout>
              <c:showVal val="1"/>
            </c:dLbl>
            <c:dLbl>
              <c:idx val="4"/>
              <c:layout>
                <c:manualLayout>
                  <c:x val="-2.40437158469946E-2"/>
                  <c:y val="1.3802622498274686E-2"/>
                </c:manualLayout>
              </c:layout>
              <c:showVal val="1"/>
            </c:dLbl>
            <c:dLbl>
              <c:idx val="5"/>
              <c:layout>
                <c:manualLayout>
                  <c:x val="-1.967213114754101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2.40437158469946E-2"/>
                  <c:y val="-1.1042097998619741E-2"/>
                </c:manualLayout>
              </c:layout>
              <c:showVal val="1"/>
            </c:dLbl>
            <c:dLbl>
              <c:idx val="7"/>
              <c:layout>
                <c:manualLayout>
                  <c:x val="-2.1857923497267815E-2"/>
                  <c:y val="-8.2815734989647068E-3"/>
                </c:manualLayout>
              </c:layout>
              <c:showVal val="1"/>
            </c:dLbl>
            <c:dLbl>
              <c:idx val="8"/>
              <c:layout>
                <c:manualLayout>
                  <c:x val="-8.7431693989071125E-3"/>
                  <c:y val="-2.2084195997239507E-2"/>
                </c:manualLayout>
              </c:layout>
              <c:showVal val="1"/>
            </c:dLbl>
            <c:dLbl>
              <c:idx val="9"/>
              <c:layout>
                <c:manualLayout>
                  <c:x val="-4.3715846994535571E-3"/>
                  <c:y val="-4.9689440993788921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3.3126293995859209E-2"/>
                </c:manualLayout>
              </c:layout>
              <c:showVal val="1"/>
            </c:dLbl>
            <c:dLbl>
              <c:idx val="11"/>
              <c:layout>
                <c:manualLayout>
                  <c:x val="1.967213114754101E-2"/>
                  <c:y val="-1.9323671497584571E-2"/>
                </c:manualLayout>
              </c:layout>
              <c:showVal val="1"/>
            </c:dLbl>
            <c:dLbl>
              <c:idx val="12"/>
              <c:layout>
                <c:manualLayout>
                  <c:x val="1.9672131147541048E-2"/>
                  <c:y val="-2.4844720496894412E-2"/>
                </c:manualLayout>
              </c:layout>
              <c:showVal val="1"/>
            </c:dLbl>
            <c:dLbl>
              <c:idx val="13"/>
              <c:layout>
                <c:manualLayout>
                  <c:x val="2.8415300546448124E-2"/>
                  <c:y val="-1.3802622498274686E-2"/>
                </c:manualLayout>
              </c:layout>
              <c:showVal val="1"/>
            </c:dLbl>
            <c:dLbl>
              <c:idx val="14"/>
              <c:layout>
                <c:manualLayout>
                  <c:x val="6.5573770491803348E-3"/>
                  <c:y val="-2.7605244996549419E-3"/>
                </c:manualLayout>
              </c:layout>
              <c:showVal val="1"/>
            </c:dLbl>
            <c:dLbl>
              <c:idx val="15"/>
              <c:layout>
                <c:manualLayout>
                  <c:x val="1.0928961748633902E-2"/>
                  <c:y val="-1.1042097998619741E-2"/>
                </c:manualLayout>
              </c:layout>
              <c:showVal val="1"/>
            </c:dLbl>
            <c:dLbl>
              <c:idx val="16"/>
              <c:layout>
                <c:manualLayout>
                  <c:x val="2.6229508196721336E-2"/>
                  <c:y val="1.1042097998619741E-2"/>
                </c:manualLayout>
              </c:layout>
              <c:showVal val="1"/>
            </c:dLbl>
            <c:dLbl>
              <c:idx val="17"/>
              <c:layout>
                <c:manualLayout>
                  <c:x val="1.7486338797814249E-2"/>
                  <c:y val="1.6563146997929611E-2"/>
                </c:manualLayout>
              </c:layout>
              <c:showVal val="1"/>
            </c:dLbl>
            <c:dLbl>
              <c:idx val="18"/>
              <c:layout>
                <c:manualLayout>
                  <c:x val="0"/>
                  <c:y val="-4.1407867494824016E-2"/>
                </c:manualLayout>
              </c:layout>
              <c:showVal val="1"/>
            </c:dLbl>
            <c:showVal val="1"/>
          </c:dLbls>
          <c:cat>
            <c:strRef>
              <c:f>Meghalaya!$J$2:$J$20</c:f>
              <c:strCache>
                <c:ptCount val="19"/>
                <c:pt idx="0">
                  <c:v>Institutions (School)</c:v>
                </c:pt>
                <c:pt idx="1">
                  <c:v>Children</c:v>
                </c:pt>
                <c:pt idx="2">
                  <c:v>Working Days Pry</c:v>
                </c:pt>
                <c:pt idx="3">
                  <c:v>Working Days U.Pry</c:v>
                </c:pt>
                <c:pt idx="4">
                  <c:v>Food Grain Utilisation</c:v>
                </c:pt>
                <c:pt idx="5">
                  <c:v>Payment to FCI against Bills raised</c:v>
                </c:pt>
                <c:pt idx="6">
                  <c:v>Cooking Cost  </c:v>
                </c:pt>
                <c:pt idx="7">
                  <c:v>CCH Engaged</c:v>
                </c:pt>
                <c:pt idx="8">
                  <c:v>CCH Honorarieum </c:v>
                </c:pt>
                <c:pt idx="9">
                  <c:v>Transport Assistance</c:v>
                </c:pt>
                <c:pt idx="10">
                  <c:v>MME </c:v>
                </c:pt>
                <c:pt idx="11">
                  <c:v>Kitchen cum Store (KS)</c:v>
                </c:pt>
                <c:pt idx="12">
                  <c:v>Kitchen Devices (KD)</c:v>
                </c:pt>
                <c:pt idx="13">
                  <c:v>No. of Children's Health Check-up</c:v>
                </c:pt>
                <c:pt idx="14">
                  <c:v>No. of School Inspection</c:v>
                </c:pt>
                <c:pt idx="15">
                  <c:v>No. of School having Drinking Water</c:v>
                </c:pt>
                <c:pt idx="16">
                  <c:v>No. of School having Toilet</c:v>
                </c:pt>
                <c:pt idx="17">
                  <c:v>Annual Data Entry</c:v>
                </c:pt>
                <c:pt idx="18">
                  <c:v>Monthly Data Entry</c:v>
                </c:pt>
              </c:strCache>
            </c:strRef>
          </c:cat>
          <c:val>
            <c:numRef>
              <c:f>Meghalaya!$K$2:$K$20</c:f>
              <c:numCache>
                <c:formatCode>0.0</c:formatCode>
                <c:ptCount val="19"/>
                <c:pt idx="0">
                  <c:v>9.9</c:v>
                </c:pt>
                <c:pt idx="1">
                  <c:v>9.8000000000000007</c:v>
                </c:pt>
                <c:pt idx="2">
                  <c:v>9.5</c:v>
                </c:pt>
                <c:pt idx="3">
                  <c:v>9.4</c:v>
                </c:pt>
                <c:pt idx="4">
                  <c:v>9.9</c:v>
                </c:pt>
                <c:pt idx="5">
                  <c:v>9.9</c:v>
                </c:pt>
                <c:pt idx="6">
                  <c:v>9.9</c:v>
                </c:pt>
                <c:pt idx="7">
                  <c:v>9.7000000000000011</c:v>
                </c:pt>
                <c:pt idx="8">
                  <c:v>9.6</c:v>
                </c:pt>
                <c:pt idx="9">
                  <c:v>10.3</c:v>
                </c:pt>
                <c:pt idx="10">
                  <c:v>9.9</c:v>
                </c:pt>
                <c:pt idx="11">
                  <c:v>9.7000000000000011</c:v>
                </c:pt>
                <c:pt idx="12">
                  <c:v>10</c:v>
                </c:pt>
                <c:pt idx="13">
                  <c:v>10.200000000000001</c:v>
                </c:pt>
                <c:pt idx="14">
                  <c:v>9</c:v>
                </c:pt>
                <c:pt idx="15">
                  <c:v>8.9</c:v>
                </c:pt>
                <c:pt idx="16">
                  <c:v>10</c:v>
                </c:pt>
                <c:pt idx="17">
                  <c:v>10</c:v>
                </c:pt>
                <c:pt idx="18">
                  <c:v>7</c:v>
                </c:pt>
              </c:numCache>
            </c:numRef>
          </c:val>
        </c:ser>
        <c:dLbls>
          <c:showVal val="1"/>
        </c:dLbls>
        <c:axId val="69597440"/>
        <c:axId val="69681152"/>
      </c:radarChart>
      <c:catAx>
        <c:axId val="69597440"/>
        <c:scaling>
          <c:orientation val="minMax"/>
        </c:scaling>
        <c:axPos val="b"/>
        <c:majorGridlines/>
        <c:majorTickMark val="none"/>
        <c:tickLblPos val="nextTo"/>
        <c:crossAx val="69681152"/>
        <c:crosses val="autoZero"/>
        <c:auto val="1"/>
        <c:lblAlgn val="ctr"/>
        <c:lblOffset val="100"/>
      </c:catAx>
      <c:valAx>
        <c:axId val="69681152"/>
        <c:scaling>
          <c:orientation val="minMax"/>
        </c:scaling>
        <c:delete val="1"/>
        <c:axPos val="l"/>
        <c:majorGridlines/>
        <c:numFmt formatCode="0.0" sourceLinked="1"/>
        <c:majorTickMark val="none"/>
        <c:tickLblPos val="none"/>
        <c:crossAx val="695974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364B03-7884-4982-AD80-0C009B359A9C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454859-490F-4269-8CBA-8DB5B83D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BC2413-D510-4BEC-A87A-8238059906D7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1F2592-E483-46E1-801C-A8FAEC482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385CD-F866-47DB-B492-5B68ABEAA0B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81" tIns="45040" rIns="90081" bIns="45040" anchor="b"/>
          <a:lstStyle/>
          <a:p>
            <a:pPr algn="r" eaLnBrk="1" hangingPunct="1"/>
            <a:fld id="{2E7F62C7-35BC-4294-B2D4-3BEE33DE2148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B0E43-736E-416C-B2CD-69A15D09586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76" tIns="45038" rIns="90076" bIns="45038" anchor="b"/>
          <a:lstStyle/>
          <a:p>
            <a:pPr algn="r" eaLnBrk="1" hangingPunct="1"/>
            <a:fld id="{E5F5ED34-B635-480C-B2E1-A1213E1A198A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E126A-6DF9-40C9-A13A-4D55BBE4A8FF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5D99-67E9-4516-8B03-600A5D88CDC1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2D326-36A4-411D-A81E-EFFB2DF7A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2144-39D8-44BF-822A-C54456D92CDB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4F6D-3740-493F-A252-F18887500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FC42-C7B6-43D7-8711-59065EC56DF3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609F-EFD8-48C4-BC2A-D482F5615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7C51-C1F0-4A39-88AC-320180F78D66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F5B0-2B0B-42C4-9B93-E6EB37B8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5E0F-30B7-4769-BDCC-CEE79B6FA724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C108-D343-4760-AA9A-2626709B6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9F62-EC91-4F7F-AA7D-56FD32CAC7BA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60A0C-C157-4221-86F7-91A49522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B4DF-A12C-47D3-A399-BDD9245C93BA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3CEB-FFF6-40E5-BBC1-4EFEDEA66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F6E5-56F8-44A7-B652-A76D2C3C0F65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E798-151E-407C-BC85-9E80D09A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22E2-5623-403B-A922-C14EC9016652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83F5-F26F-4E3E-AF3F-5FE38E1E8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302C-A67F-4083-8CB0-000010549D95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979A-2282-477A-9079-A2FD82D59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63ED-BCB8-40AC-ABBA-5E71C558A71E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8C5F-5F44-48B4-9A6E-F0F3057BD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5FD6-BB30-44F5-BA38-A4A165C346CE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2CE8-6A6D-41CE-9064-0ABFB40B0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6B2C2A-B628-4DA0-8068-CD8CC4A78437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6F3D8C1-85BC-4189-9956-2541DE89B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63" r:id="rId2"/>
    <p:sldLayoutId id="2147485173" r:id="rId3"/>
    <p:sldLayoutId id="2147485164" r:id="rId4"/>
    <p:sldLayoutId id="2147485165" r:id="rId5"/>
    <p:sldLayoutId id="2147485166" r:id="rId6"/>
    <p:sldLayoutId id="2147485167" r:id="rId7"/>
    <p:sldLayoutId id="2147485174" r:id="rId8"/>
    <p:sldLayoutId id="2147485175" r:id="rId9"/>
    <p:sldLayoutId id="2147485168" r:id="rId10"/>
    <p:sldLayoutId id="2147485169" r:id="rId11"/>
    <p:sldLayoutId id="214748517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AEC7D0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C32D2E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C32D2E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inks/Lunch%20Box.MP4" TargetMode="External"/><Relationship Id="rId2" Type="http://schemas.openxmlformats.org/officeDocument/2006/relationships/hyperlink" Target="Links/Community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inks/MID%20DAY%20MEAL%20PROMO%20REVISED%20FINAL%2055%20SECS.mp3" TargetMode="External"/><Relationship Id="rId5" Type="http://schemas.openxmlformats.org/officeDocument/2006/relationships/hyperlink" Target="Links/Handbook.pptx" TargetMode="External"/><Relationship Id="rId4" Type="http://schemas.openxmlformats.org/officeDocument/2006/relationships/hyperlink" Target="Links/Kitchen%20Garden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56DCE-1E8F-4991-9D77-98BA0CCDA7D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229600" cy="1470025"/>
          </a:xfrm>
        </p:spPr>
        <p:txBody>
          <a:bodyPr/>
          <a:lstStyle/>
          <a:p>
            <a:pPr eaLnBrk="1" hangingPunct="1"/>
            <a:r>
              <a:rPr b="1" smtClean="0">
                <a:solidFill>
                  <a:schemeClr val="tx1"/>
                </a:solidFill>
                <a:latin typeface="Americana XBd BT" pitchFamily="18" charset="0"/>
              </a:rPr>
              <a:t>MID DAY MEAL SCHEME</a:t>
            </a:r>
            <a:br>
              <a:rPr b="1" smtClean="0">
                <a:solidFill>
                  <a:schemeClr val="tx1"/>
                </a:solidFill>
                <a:latin typeface="Americana XBd BT" pitchFamily="18" charset="0"/>
              </a:rPr>
            </a:br>
            <a:r>
              <a:rPr b="1" smtClean="0">
                <a:solidFill>
                  <a:schemeClr val="tx1"/>
                </a:solidFill>
              </a:rPr>
              <a:t>MEGHALAYA</a:t>
            </a:r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oudy Old Style" pitchFamily="18" charset="0"/>
              </a:rPr>
              <a:t>Annual Work Plan &amp; Budget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oudy Old Style" pitchFamily="18" charset="0"/>
              </a:rPr>
              <a:t>2019-20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Goudy Old Style" pitchFamily="18" charset="0"/>
            </a:endParaRPr>
          </a:p>
        </p:txBody>
      </p:sp>
      <p:pic>
        <p:nvPicPr>
          <p:cNvPr id="7" name="Picture 6" descr="WhatsApp Image 2019-04-08 at 3.02.44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925" y="2362200"/>
            <a:ext cx="4426525" cy="4565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WhatsApp Image 2019-04-08 at 3.02.41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048000"/>
            <a:ext cx="6637866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219200"/>
            <a:ext cx="7772400" cy="3733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During 2018-19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2979A-2282-477A-9079-A2FD82D599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Physical Achievement  2018-19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685800"/>
          <a:ext cx="8382000" cy="2668028"/>
        </p:xfrm>
        <a:graphic>
          <a:graphicData uri="http://schemas.openxmlformats.org/drawingml/2006/table">
            <a:tbl>
              <a:tblPr/>
              <a:tblGrid>
                <a:gridCol w="1925053"/>
                <a:gridCol w="2606841"/>
                <a:gridCol w="1925053"/>
                <a:gridCol w="1925053"/>
              </a:tblGrid>
              <a:tr h="4968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1.Number of Schools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78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No. of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existing Institutions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Vs.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U.Pry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98.86%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3657600"/>
          <a:ext cx="8610600" cy="2819259"/>
        </p:xfrm>
        <a:graphic>
          <a:graphicData uri="http://schemas.openxmlformats.org/drawingml/2006/table">
            <a:tbl>
              <a:tblPr/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524989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Number of Children 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97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Enrolment as on 30.9.2019 </a:t>
                      </a:r>
                    </a:p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PAB Approval 2018-19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no. of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Children Covered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Coverage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Vrs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PAB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Coverage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Vrs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Enrolment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Children (Pry)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Children 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U.Pry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)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Total Children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604583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526991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525833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86.97%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 descr="F:\CONSULTANTS\Benny Files\MDM Pic 2018-19\120APPLE\NXBB3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1232"/>
            <a:ext cx="5169024" cy="3876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10174" cy="32849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46" name="Picture 6" descr="F:\CONSULTANTS\Benny Files\MDM Pic 2018-19\120APPLE\ETTW7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2010" y="0"/>
            <a:ext cx="4731990" cy="630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378621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Patraga</a:t>
            </a:r>
            <a:r>
              <a:rPr lang="en-US" dirty="0" smtClean="0">
                <a:solidFill>
                  <a:schemeClr val="bg1"/>
                </a:solidFill>
              </a:rPr>
              <a:t> Primary School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West </a:t>
            </a:r>
            <a:r>
              <a:rPr lang="en-US" dirty="0" err="1" smtClean="0">
                <a:solidFill>
                  <a:schemeClr val="bg1"/>
                </a:solidFill>
              </a:rPr>
              <a:t>Garo</a:t>
            </a:r>
            <a:r>
              <a:rPr lang="en-US" dirty="0" smtClean="0">
                <a:solidFill>
                  <a:schemeClr val="bg1"/>
                </a:solidFill>
              </a:rPr>
              <a:t> Hills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0"/>
            <a:ext cx="378621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Nongkasen</a:t>
            </a:r>
            <a:r>
              <a:rPr lang="en-US" dirty="0" smtClean="0">
                <a:solidFill>
                  <a:schemeClr val="bg1"/>
                </a:solidFill>
              </a:rPr>
              <a:t> Govt. Primary School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West </a:t>
            </a:r>
            <a:r>
              <a:rPr lang="en-US" dirty="0" err="1" smtClean="0">
                <a:solidFill>
                  <a:schemeClr val="bg1"/>
                </a:solidFill>
              </a:rPr>
              <a:t>Khasi</a:t>
            </a:r>
            <a:r>
              <a:rPr lang="en-US" dirty="0" smtClean="0">
                <a:solidFill>
                  <a:schemeClr val="bg1"/>
                </a:solidFill>
              </a:rPr>
              <a:t> Hills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6" y="6211669"/>
            <a:ext cx="414337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Puskurnipara</a:t>
            </a:r>
            <a:r>
              <a:rPr lang="en-US" dirty="0" smtClean="0">
                <a:solidFill>
                  <a:schemeClr val="bg1"/>
                </a:solidFill>
              </a:rPr>
              <a:t> SSA Up. Primary School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West </a:t>
            </a:r>
            <a:r>
              <a:rPr lang="en-US" dirty="0" err="1" smtClean="0">
                <a:solidFill>
                  <a:schemeClr val="bg1"/>
                </a:solidFill>
              </a:rPr>
              <a:t>Khasi</a:t>
            </a:r>
            <a:r>
              <a:rPr lang="en-US" dirty="0" smtClean="0">
                <a:solidFill>
                  <a:schemeClr val="bg1"/>
                </a:solidFill>
              </a:rPr>
              <a:t> Hills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-76200"/>
            <a:ext cx="7772400" cy="609600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Contd..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F5B0-2B0B-42C4-9B93-E6EB37B859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6914" y="508003"/>
          <a:ext cx="8839201" cy="3409950"/>
        </p:xfrm>
        <a:graphic>
          <a:graphicData uri="http://schemas.openxmlformats.org/drawingml/2006/table">
            <a:tbl>
              <a:tblPr/>
              <a:tblGrid>
                <a:gridCol w="1661886"/>
                <a:gridCol w="1981200"/>
                <a:gridCol w="1752600"/>
                <a:gridCol w="1981200"/>
                <a:gridCol w="1462315"/>
              </a:tblGrid>
              <a:tr h="208753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 Cook-Cum-Helpers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9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CCH PAB Approval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No. of cooks appointed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Gap Due to frequent Change of CCH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 Primary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97.01%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267200"/>
          <a:ext cx="8610599" cy="1981200"/>
        </p:xfrm>
        <a:graphic>
          <a:graphicData uri="http://schemas.openxmlformats.org/drawingml/2006/table">
            <a:tbl>
              <a:tblPr/>
              <a:tblGrid>
                <a:gridCol w="1458071"/>
                <a:gridCol w="1421801"/>
                <a:gridCol w="1458071"/>
                <a:gridCol w="1458071"/>
                <a:gridCol w="1421801"/>
                <a:gridCol w="1392784"/>
              </a:tblGrid>
              <a:tr h="646186"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</a:t>
                      </a:r>
                      <a:r>
                        <a:rPr lang="en-US" sz="3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Foodgrain</a:t>
                      </a:r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(In MTs)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82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Allocation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Lifting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12391.12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383.12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12285.60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12299.80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368.89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99.26%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76200"/>
            <a:ext cx="7772400" cy="533400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Contd..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867150"/>
          <a:ext cx="8709720" cy="2678430"/>
        </p:xfrm>
        <a:graphic>
          <a:graphicData uri="http://schemas.openxmlformats.org/drawingml/2006/table">
            <a:tbl>
              <a:tblPr/>
              <a:tblGrid>
                <a:gridCol w="2116249"/>
                <a:gridCol w="2238611"/>
                <a:gridCol w="1451620"/>
                <a:gridCol w="1528022"/>
                <a:gridCol w="1375218"/>
              </a:tblGrid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 Procurement of Kitchen</a:t>
                      </a:r>
                      <a:r>
                        <a:rPr lang="en-US" sz="2400" b="1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Devices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Target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Units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Sanctioned)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Procured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 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yet procured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2007-2019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(New)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12089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latin typeface="Arial"/>
                        </a:rPr>
                        <a:t>12089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0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0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2011-2019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(Replacement)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10074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latin typeface="Arial"/>
                        </a:rPr>
                        <a:t>10074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0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0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9872" y="609600"/>
          <a:ext cx="8686800" cy="2382273"/>
        </p:xfrm>
        <a:graphic>
          <a:graphicData uri="http://schemas.openxmlformats.org/drawingml/2006/table">
            <a:tbl>
              <a:tblPr/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0230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 Construction of Kitchen</a:t>
                      </a:r>
                      <a:r>
                        <a:rPr lang="en-US" sz="2400" b="1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Sheds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Target                      (Units Sanctioned)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Constructed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 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 Started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2006-07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to 2011-12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9491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9491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0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2018-19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0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Arial"/>
                        </a:rPr>
                        <a:t>0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30480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NB: Sanction of 267 unit of Kitchen shed  have been received during the fag end of March 2019, and hence fund could not be </a:t>
            </a:r>
            <a:r>
              <a:rPr lang="en-US" b="1" i="1" dirty="0" err="1" smtClean="0"/>
              <a:t>utilised</a:t>
            </a:r>
            <a:r>
              <a:rPr lang="en-US" b="1" i="1" dirty="0" smtClean="0"/>
              <a:t> during 2018-19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:\CONSULTANTS\Benny Files\MDM Pic 2018-19\117APPLE\XJXZ9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36" y="72570"/>
            <a:ext cx="8892480" cy="6669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57256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Bhairagupi</a:t>
            </a:r>
            <a:r>
              <a:rPr lang="en-US" sz="2400" dirty="0" smtClean="0">
                <a:solidFill>
                  <a:schemeClr val="bg1"/>
                </a:solidFill>
              </a:rPr>
              <a:t> SSA Primary School - South West </a:t>
            </a:r>
            <a:r>
              <a:rPr lang="en-US" sz="2400" dirty="0" err="1" smtClean="0">
                <a:solidFill>
                  <a:schemeClr val="bg1"/>
                </a:solidFill>
              </a:rPr>
              <a:t>Garo</a:t>
            </a:r>
            <a:r>
              <a:rPr lang="en-US" sz="2400" dirty="0" smtClean="0">
                <a:solidFill>
                  <a:schemeClr val="bg1"/>
                </a:solidFill>
              </a:rPr>
              <a:t> Hills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Kitchen shed under Plinth Area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blob:https://web.whatsapp.com/3d68e38a-2e84-4c6f-be9b-71810fbb02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blob:https://web.whatsapp.com/3d68e38a-2e84-4c6f-be9b-71810fbb02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-47625"/>
            <a:ext cx="485775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7591" name="AutoShape 7" descr="blob:https://web.whatsapp.com/a3b6ab72-a93a-4406-bf8a-19776c37019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8" y="-84137"/>
            <a:ext cx="4931593" cy="6575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533400"/>
          <a:ext cx="8763000" cy="2696028"/>
        </p:xfrm>
        <a:graphic>
          <a:graphicData uri="http://schemas.openxmlformats.org/drawingml/2006/table">
            <a:tbl>
              <a:tblPr/>
              <a:tblGrid>
                <a:gridCol w="1512714"/>
                <a:gridCol w="2909065"/>
                <a:gridCol w="2081101"/>
                <a:gridCol w="2260120"/>
              </a:tblGrid>
              <a:tr h="691186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 School Health </a:t>
                      </a:r>
                      <a:r>
                        <a:rPr lang="en-US" sz="2400" b="1" i="1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Programme</a:t>
                      </a: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(SHP)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Year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children to be covered under SHP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children covered under SHP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 Coverage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2018-19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526991</a:t>
                      </a:r>
                      <a:endParaRPr lang="en-US" sz="24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540599</a:t>
                      </a:r>
                      <a:endParaRPr lang="en-US" sz="24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102%</a:t>
                      </a:r>
                      <a:endParaRPr lang="en-US" sz="24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9654" y="3755574"/>
          <a:ext cx="8763000" cy="2111826"/>
        </p:xfrm>
        <a:graphic>
          <a:graphicData uri="http://schemas.openxmlformats.org/drawingml/2006/table">
            <a:tbl>
              <a:tblPr/>
              <a:tblGrid>
                <a:gridCol w="1512714"/>
                <a:gridCol w="2909065"/>
                <a:gridCol w="2081101"/>
                <a:gridCol w="2260120"/>
              </a:tblGrid>
              <a:tr h="14078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Year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Weekly Iron &amp; Folic Acid Supplementation (WIFS)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Deworming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tablets distributed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Distribution of spectacles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2018-19</a:t>
                      </a:r>
                      <a:endParaRPr lang="en-US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709712</a:t>
                      </a:r>
                      <a:endParaRPr lang="en-US" sz="24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994143</a:t>
                      </a:r>
                      <a:endParaRPr lang="en-US" sz="24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2497</a:t>
                      </a:r>
                      <a:endParaRPr lang="en-US" sz="24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Health Screening of school students</a:t>
            </a:r>
            <a:endParaRPr lang="en-US" b="1" dirty="0"/>
          </a:p>
        </p:txBody>
      </p:sp>
      <p:pic>
        <p:nvPicPr>
          <p:cNvPr id="4" name="Picture 11" descr="D:\RBSK\RBSK DUTY TIME\duty h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66799"/>
            <a:ext cx="2971800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D:\RBSK\RBSK DUTY TIME\duty hou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733800"/>
            <a:ext cx="2819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4" descr="IMG_2309.JPG"/>
          <p:cNvPicPr>
            <a:picLocks noChangeAspect="1"/>
          </p:cNvPicPr>
          <p:nvPr/>
        </p:nvPicPr>
        <p:blipFill>
          <a:blip r:embed="rId4" cstate="print"/>
          <a:srcRect r="12500"/>
          <a:stretch>
            <a:fillRect/>
          </a:stretch>
        </p:blipFill>
        <p:spPr>
          <a:xfrm>
            <a:off x="381000" y="1066800"/>
            <a:ext cx="2667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G_2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7338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2286.JPG"/>
          <p:cNvPicPr>
            <a:picLocks noChangeAspect="1"/>
          </p:cNvPicPr>
          <p:nvPr/>
        </p:nvPicPr>
        <p:blipFill>
          <a:blip r:embed="rId6" cstate="print"/>
          <a:srcRect r="27344"/>
          <a:stretch>
            <a:fillRect/>
          </a:stretch>
        </p:blipFill>
        <p:spPr>
          <a:xfrm>
            <a:off x="3276600" y="1066800"/>
            <a:ext cx="2362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660232" y="4005064"/>
            <a:ext cx="2483768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Ri-Bhoi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West </a:t>
            </a:r>
            <a:r>
              <a:rPr lang="en-US" dirty="0" err="1" smtClean="0">
                <a:solidFill>
                  <a:schemeClr val="bg1"/>
                </a:solidFill>
              </a:rPr>
              <a:t>Garo</a:t>
            </a:r>
            <a:r>
              <a:rPr lang="en-US" dirty="0" smtClean="0">
                <a:solidFill>
                  <a:schemeClr val="bg1"/>
                </a:solidFill>
              </a:rPr>
              <a:t> Hills District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Good Practices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62000"/>
            <a:ext cx="8458200" cy="6019800"/>
          </a:xfrm>
        </p:spPr>
        <p:txBody>
          <a:bodyPr/>
          <a:lstStyle/>
          <a:p>
            <a:pPr lvl="0" algn="just"/>
            <a:r>
              <a:rPr lang="en-US" sz="2000" dirty="0" smtClean="0"/>
              <a:t>The State Government has established a </a:t>
            </a:r>
            <a:r>
              <a:rPr lang="en-US" sz="2000" b="1" u="sng" dirty="0" smtClean="0"/>
              <a:t>Corpus Fund</a:t>
            </a:r>
            <a:r>
              <a:rPr lang="en-US" sz="2000" u="sng" dirty="0" smtClean="0"/>
              <a:t> </a:t>
            </a:r>
            <a:r>
              <a:rPr lang="en-US" sz="2000" dirty="0" smtClean="0"/>
              <a:t>amounting to Rs. 10 </a:t>
            </a:r>
            <a:r>
              <a:rPr lang="en-US" sz="2000" dirty="0" err="1" smtClean="0"/>
              <a:t>crores</a:t>
            </a:r>
            <a:r>
              <a:rPr lang="en-US" sz="2000" dirty="0" smtClean="0"/>
              <a:t> to avoid any delay in releasing of funds to school.</a:t>
            </a:r>
          </a:p>
          <a:p>
            <a:pPr lvl="0" algn="just"/>
            <a:r>
              <a:rPr lang="en-US" sz="2000" b="1" u="sng" dirty="0" smtClean="0"/>
              <a:t>E-Transfer of Mid Day Meal Funds</a:t>
            </a:r>
            <a:r>
              <a:rPr lang="en-US" sz="2000" u="sng" dirty="0" smtClean="0"/>
              <a:t> </a:t>
            </a:r>
            <a:r>
              <a:rPr lang="en-US" sz="2000" dirty="0" smtClean="0"/>
              <a:t>such as Conversion cost and honorarium of Cook-cum-Helpers directly from the State Level to the School’s bank account and Cook-cum-Helper’s personal account respectively. </a:t>
            </a:r>
          </a:p>
          <a:p>
            <a:pPr lvl="0" algn="just"/>
            <a:r>
              <a:rPr lang="en-US" sz="2000" b="1" u="sng" dirty="0" smtClean="0">
                <a:hlinkClick r:id="rId2" action="ppaction://hlinkpres?slideindex=1&amp;slidetitle="/>
              </a:rPr>
              <a:t>Community Participations: </a:t>
            </a:r>
            <a:r>
              <a:rPr lang="en-US" sz="2000" dirty="0" smtClean="0"/>
              <a:t>In some Schools, Parents and community contribute vegetables, fruits, firewood etc. to schools for cooking of meals for the children.</a:t>
            </a:r>
          </a:p>
          <a:p>
            <a:pPr lvl="0" algn="just"/>
            <a:r>
              <a:rPr lang="en-US" sz="2000" b="1" dirty="0" smtClean="0">
                <a:hlinkClick r:id="rId3" action="ppaction://hlinkfile"/>
              </a:rPr>
              <a:t>Uses of Tiffin box </a:t>
            </a:r>
            <a:r>
              <a:rPr lang="en-US" sz="2000" dirty="0" smtClean="0"/>
              <a:t>is still being practiced in some Government Schools and others schools have been instructed to follow this practice. (Video: </a:t>
            </a:r>
            <a:r>
              <a:rPr lang="en-US" sz="2000" dirty="0" err="1" smtClean="0"/>
              <a:t>Patraga</a:t>
            </a:r>
            <a:r>
              <a:rPr lang="en-US" sz="2000" dirty="0" smtClean="0"/>
              <a:t> SSA UPS, West </a:t>
            </a:r>
            <a:r>
              <a:rPr lang="en-US" sz="2000" dirty="0" err="1" smtClean="0"/>
              <a:t>Garo</a:t>
            </a:r>
            <a:r>
              <a:rPr lang="en-US" sz="2000" dirty="0" smtClean="0"/>
              <a:t> Hills)</a:t>
            </a:r>
          </a:p>
          <a:p>
            <a:pPr lvl="0" algn="just"/>
            <a:r>
              <a:rPr lang="en-US" sz="2000" b="1" dirty="0" smtClean="0">
                <a:hlinkClick r:id="rId4" action="ppaction://hlinkfile"/>
              </a:rPr>
              <a:t>Kitchen Garden </a:t>
            </a:r>
            <a:r>
              <a:rPr lang="en-US" sz="2000" dirty="0" smtClean="0"/>
              <a:t>– Kitchen Garden is being practiced in schools where land is available. (Video: </a:t>
            </a:r>
            <a:r>
              <a:rPr lang="en-US" sz="2000" dirty="0" err="1" smtClean="0"/>
              <a:t>Mawpharkhrew</a:t>
            </a:r>
            <a:r>
              <a:rPr lang="en-US" sz="2000" dirty="0" smtClean="0"/>
              <a:t> RCLP &amp; UP School, </a:t>
            </a:r>
            <a:r>
              <a:rPr lang="en-US" sz="2000" dirty="0" err="1" smtClean="0"/>
              <a:t>Mawkyrwat</a:t>
            </a:r>
            <a:r>
              <a:rPr lang="en-US" sz="2000" dirty="0" smtClean="0"/>
              <a:t>)</a:t>
            </a:r>
          </a:p>
          <a:p>
            <a:pPr lvl="0" algn="just"/>
            <a:r>
              <a:rPr lang="en-US" sz="2000" dirty="0" smtClean="0"/>
              <a:t>A </a:t>
            </a:r>
            <a:r>
              <a:rPr lang="en-US" sz="2000" b="1" u="sng" dirty="0" smtClean="0">
                <a:hlinkClick r:id="rId5" action="ppaction://hlinkpres?slideindex=1&amp;slidetitle="/>
              </a:rPr>
              <a:t>Handbook on Mid Day Meal </a:t>
            </a:r>
            <a:r>
              <a:rPr lang="en-US" sz="2000" dirty="0" smtClean="0"/>
              <a:t>have been developed and have been distributed to all the State, Districts, Sub-Divisional &amp; Block  officials. The Same also has been distributed to 11803 Schools.</a:t>
            </a:r>
          </a:p>
          <a:p>
            <a:pPr lvl="0" algn="just"/>
            <a:r>
              <a:rPr lang="en-US" sz="2000" b="1" u="sng" dirty="0" smtClean="0">
                <a:hlinkClick r:id="rId6" action="ppaction://hlinkfile"/>
              </a:rPr>
              <a:t>Wide Publicity </a:t>
            </a:r>
            <a:r>
              <a:rPr lang="en-US" sz="2000" dirty="0" smtClean="0"/>
              <a:t>through </a:t>
            </a:r>
            <a:r>
              <a:rPr lang="en-US" sz="2000" b="1" dirty="0" smtClean="0"/>
              <a:t>BIG FM 98.3  Radio </a:t>
            </a:r>
            <a:r>
              <a:rPr lang="en-US" sz="2000" dirty="0" smtClean="0"/>
              <a:t>on Mid Day Meal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665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PAB Budget Approval-2018-19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2DB5-FBDF-4FEA-A91D-CE8D26AD0A2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34628" y="75905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latin typeface="Perpetua" pitchFamily="18" charset="0"/>
              </a:rPr>
              <a:t>Rs. In </a:t>
            </a:r>
            <a:r>
              <a:rPr lang="en-US" sz="2800" dirty="0" err="1">
                <a:latin typeface="Perpetua" pitchFamily="18" charset="0"/>
              </a:rPr>
              <a:t>Lakhs</a:t>
            </a:r>
            <a:endParaRPr lang="en-US" sz="2800" dirty="0">
              <a:latin typeface="Perpetu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524000"/>
          <a:ext cx="8686799" cy="4486275"/>
        </p:xfrm>
        <a:graphic>
          <a:graphicData uri="http://schemas.openxmlformats.org/drawingml/2006/table">
            <a:tbl>
              <a:tblPr/>
              <a:tblGrid>
                <a:gridCol w="3776060"/>
                <a:gridCol w="1636913"/>
                <a:gridCol w="1636913"/>
                <a:gridCol w="1636913"/>
              </a:tblGrid>
              <a:tr h="200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2018-19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 Recurring Central Assistance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of Foodgrain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Conversion Cost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4843.36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542.08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5385.44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Transportation Assistance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1669.23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1854.70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Honorarium to cooks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 Total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7131.85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727.55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7859.40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 Non-Recurring Central Assistance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 Sheds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 Devices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 Total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G. Total (A+B)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7135.20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727.55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7862.75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720" y="142876"/>
            <a:ext cx="8643998" cy="12858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Fund Received during 2018-19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>from Central &amp; State Government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F5B0-2B0B-42C4-9B93-E6EB37B8594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1447800"/>
          <a:ext cx="8712968" cy="4235410"/>
        </p:xfrm>
        <a:graphic>
          <a:graphicData uri="http://schemas.openxmlformats.org/drawingml/2006/table">
            <a:tbl>
              <a:tblPr/>
              <a:tblGrid>
                <a:gridCol w="1708425"/>
                <a:gridCol w="1412298"/>
                <a:gridCol w="1480635"/>
                <a:gridCol w="1486330"/>
                <a:gridCol w="1412298"/>
                <a:gridCol w="1212982"/>
              </a:tblGrid>
              <a:tr h="2412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2018-19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2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Particulars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Amount (In Lakhs)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 of Releasing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 Share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0">
                <a:tc gridSpan="6">
                  <a:txBody>
                    <a:bodyPr/>
                    <a:lstStyle/>
                    <a:p>
                      <a:pPr algn="just" fontAlgn="b"/>
                      <a:r>
                        <a:rPr lang="en-US" sz="2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A. Recurring Funds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0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56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Adhoc Installment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1591.21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1752.18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75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Balance of 1</a:t>
                      </a:r>
                      <a:r>
                        <a:rPr lang="en-US" sz="20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st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Installment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2420.79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2665.97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47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20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nd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Installment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2993.19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3298.65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27.12.2018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27.12.2018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B. Non-Recurring Funds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56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 Devices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 Sheds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669.59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27.3.2019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30.3.2019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(A+B)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7734.38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786.02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8520.40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5867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Kitchen Devices sanction is of 2017-18.</a:t>
            </a:r>
          </a:p>
          <a:p>
            <a:r>
              <a:rPr lang="en-US" b="1" dirty="0" smtClean="0"/>
              <a:t>Kitchen Sheds sanction is of 2014-15.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200"/>
            <a:ext cx="8291264" cy="1143000"/>
          </a:xfrm>
        </p:spPr>
        <p:txBody>
          <a:bodyPr/>
          <a:lstStyle/>
          <a:p>
            <a:pPr algn="l"/>
            <a:r>
              <a:rPr lang="en-US" sz="3600" b="1" u="sng" dirty="0" smtClean="0">
                <a:solidFill>
                  <a:schemeClr val="tx1"/>
                </a:solidFill>
              </a:rPr>
              <a:t>Financial Target Vs. Achievement of </a:t>
            </a:r>
            <a:br>
              <a:rPr lang="en-US" sz="3600" b="1" u="sng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(Amount in </a:t>
            </a:r>
            <a:r>
              <a:rPr lang="en-US" sz="2400" b="1" dirty="0" err="1" smtClean="0">
                <a:solidFill>
                  <a:schemeClr val="tx1"/>
                </a:solidFill>
              </a:rPr>
              <a:t>Lakhs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200"/>
          <a:ext cx="8686801" cy="47892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8252"/>
                <a:gridCol w="818204"/>
                <a:gridCol w="814133"/>
                <a:gridCol w="818204"/>
                <a:gridCol w="818204"/>
                <a:gridCol w="814133"/>
                <a:gridCol w="818204"/>
                <a:gridCol w="781568"/>
                <a:gridCol w="915899"/>
              </a:tblGrid>
              <a:tr h="30197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Component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Budget Provision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Financial Expenditure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% of Utilisation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/>
                        <a:t>Unspent Balance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583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Central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State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Central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State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972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/>
                        <a:t>A) Recurring Assistance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b"/>
                </a:tc>
              </a:tr>
              <a:tr h="30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/>
                        <a:t>Cost of Foodgrain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/>
                        <a:t>371.73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/>
                        <a:t>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u="none" strike="noStrike" dirty="0"/>
                        <a:t>371.73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368.57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368.57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99.15%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/>
                        <a:t>3.16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30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/>
                        <a:t>Conversion Cost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4843.36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542.08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u="none" strike="noStrike" dirty="0"/>
                        <a:t>5385.44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/>
                        <a:t>4828.88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/>
                        <a:t>540.49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5369.37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99.70%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/>
                        <a:t>16.07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30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/>
                        <a:t>Honorarium to cooks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1669.23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185.47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u="none" strike="noStrike" dirty="0"/>
                        <a:t>1854.70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1611.89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179.10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1790.99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96.56%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/>
                        <a:t>63.71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5936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/>
                        <a:t>Transportation Assistance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121.43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u="none" strike="noStrike" dirty="0"/>
                        <a:t>121.43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125.20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/>
                        <a:t>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125.20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103.10%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/>
                        <a:t>-3.77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30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/>
                        <a:t>MME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126.10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u="none" strike="noStrike" dirty="0"/>
                        <a:t>126.10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125.70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125.70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99.68%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/>
                        <a:t>0.40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30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/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7131.85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727.55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u="none" strike="noStrike" dirty="0"/>
                        <a:t>7859.40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7060.24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719.59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7779.83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98.99%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79.57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290660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/>
                        <a:t>B. Non-Recurring Central Assistance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/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30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/>
                        <a:t>Kitchen Sheds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669.59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74.41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744.00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/>
                        <a:t>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0.00%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/>
                        <a:t>744.00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30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/>
                        <a:t>Kitchen Devices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59.60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/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59.60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59.60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/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59.60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100.00%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/>
                        <a:t>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30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/>
                        <a:t>B. Total 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729.19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74.41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803.60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/>
                        <a:t>59.60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/>
                        <a:t>0.00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59.60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7.42%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744.00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  <a:tr h="30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/>
                        <a:t>G. Total (A+B)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7861.04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801.96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8663.00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7119.84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719.59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/>
                        <a:t>7839.43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90.49%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/>
                        <a:t>823.57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6" marR="8626" marT="8626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solidFill>
                  <a:schemeClr val="tx1"/>
                </a:solidFill>
              </a:rPr>
              <a:t>Proposal for 2019-20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2226F-A142-41CD-8165-855C067F43A5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44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Propose Institutions 2019-20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039E0-50E5-4B3C-820C-D44B92B0F31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599" y="1066800"/>
          <a:ext cx="8686802" cy="4429657"/>
        </p:xfrm>
        <a:graphic>
          <a:graphicData uri="http://schemas.openxmlformats.org/drawingml/2006/table">
            <a:tbl>
              <a:tblPr/>
              <a:tblGrid>
                <a:gridCol w="951436"/>
                <a:gridCol w="1867965"/>
                <a:gridCol w="1981200"/>
                <a:gridCol w="2057400"/>
                <a:gridCol w="1828801"/>
              </a:tblGrid>
              <a:tr h="1988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Sl. No.  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Category 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Existing No. of Schools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New Schools 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Total of Schools Proposed to be Covered in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2019-20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7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Primary 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8379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8379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3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Upper Primary 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3407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3424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Total </a:t>
                      </a:r>
                    </a:p>
                  </a:txBody>
                  <a:tcPr marL="5164" marR="5164" marT="5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11786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11803</a:t>
                      </a:r>
                    </a:p>
                  </a:txBody>
                  <a:tcPr marL="5164" marR="5164" marT="5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9144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chemeClr val="tx1"/>
                </a:solidFill>
              </a:rPr>
              <a:t>Physical Targets for 2019-20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E64BD-DAF1-4DD5-8EC8-EEA49073E87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7499" y="990597"/>
          <a:ext cx="8458201" cy="5011214"/>
        </p:xfrm>
        <a:graphic>
          <a:graphicData uri="http://schemas.openxmlformats.org/drawingml/2006/table">
            <a:tbl>
              <a:tblPr/>
              <a:tblGrid>
                <a:gridCol w="963454"/>
                <a:gridCol w="3932219"/>
                <a:gridCol w="3562528"/>
              </a:tblGrid>
              <a:tr h="609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No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Proposal for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2019-20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Children (Pry)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385399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0"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Children  (U Pry)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148353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6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Total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Children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latin typeface="Arial"/>
                        </a:rPr>
                        <a:t>533752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6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Working Days (Primary &amp;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Up.Pry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)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200-Pry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220-U.Pry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4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Cook cum Helpers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18547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5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Kitchen cum Store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6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New Kitchen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Devices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84 (New)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Kitchen Devices replacement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Kitchen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Shed Repairs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3390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096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Proposal for New kitchen Devices is for 16 New Government Schools and 67 New Schools which has already been approved by PAB 2018-19.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665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Financial Requirements for 2019-20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2DB5-FBDF-4FEA-A91D-CE8D26AD0A2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934200" y="914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latin typeface="Perpetua" pitchFamily="18" charset="0"/>
              </a:rPr>
              <a:t>Rs. In </a:t>
            </a:r>
            <a:r>
              <a:rPr lang="en-US" sz="2800" dirty="0" err="1">
                <a:latin typeface="Perpetua" pitchFamily="18" charset="0"/>
              </a:rPr>
              <a:t>Lakhs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312738" y="1066800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Recurring  Central and State Assistance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752600"/>
          <a:ext cx="8686800" cy="4086225"/>
        </p:xfrm>
        <a:graphic>
          <a:graphicData uri="http://schemas.openxmlformats.org/drawingml/2006/table">
            <a:tbl>
              <a:tblPr/>
              <a:tblGrid>
                <a:gridCol w="875230"/>
                <a:gridCol w="4524995"/>
                <a:gridCol w="1262235"/>
                <a:gridCol w="952630"/>
                <a:gridCol w="1071710"/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Recurring </a:t>
                      </a:r>
                      <a:r>
                        <a:rPr lang="en-US" sz="2000" b="1" i="0" u="sng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Asssitance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Cost of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Foodgrain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378.11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Cooking Cost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4926.39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5477.68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Honorarium to Cook-cum-Helper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1669.23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1764.85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Transportation Assistance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Non Recurring Assistance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Kitchen-cum-Store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Kitchen Devices (New)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Kitchen Devices (Replacement)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Repair of kitchen-cum-stores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7775.43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687.32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8462.75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4648200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Action Taken Report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By State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On the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PAB Commitment 2018-19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04800"/>
          <a:ext cx="8534400" cy="6217920"/>
        </p:xfrm>
        <a:graphic>
          <a:graphicData uri="http://schemas.openxmlformats.org/drawingml/2006/table">
            <a:tbl>
              <a:tblPr/>
              <a:tblGrid>
                <a:gridCol w="838200"/>
                <a:gridCol w="3104498"/>
                <a:gridCol w="4591702"/>
              </a:tblGrid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S.No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Commitment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Action Taken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5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Coverage of children :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u="sng" dirty="0" smtClean="0">
                          <a:latin typeface="Times New Roman"/>
                          <a:ea typeface="Calibri"/>
                          <a:cs typeface="Times New Roman"/>
                        </a:rPr>
                        <a:t>Commitment</a:t>
                      </a:r>
                      <a:r>
                        <a:rPr lang="en-US" sz="2400" i="1" u="none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2400" b="1" u="none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State Government to take necessary steps to check the drop-in coverage especially in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Ri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Bhoi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District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Steps have been taken to reduce the drop-in coverage of students in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Ri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Bhoi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District. As such, the percentage of increase as of date is 81% compared to 69% of last year i.e. 2018-19 in Upper Primary stage.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Kitchen cum store :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u="sng" dirty="0" smtClean="0">
                          <a:latin typeface="Times New Roman"/>
                          <a:ea typeface="Calibri"/>
                          <a:cs typeface="Times New Roman"/>
                        </a:rPr>
                        <a:t>Commitment</a:t>
                      </a:r>
                      <a:r>
                        <a:rPr lang="en-US" sz="2400" i="1" u="none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2400" u="none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State Government to complete construction of 120 kitchen sheds which is in progress.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All the 120 kitchen sheds which is in progress have been completed. Regarding proposals for repairs of the old kitchen sheds, the same is included in the AWP &amp; B 2019-20.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04800"/>
          <a:ext cx="8534400" cy="6141720"/>
        </p:xfrm>
        <a:graphic>
          <a:graphicData uri="http://schemas.openxmlformats.org/drawingml/2006/table">
            <a:tbl>
              <a:tblPr/>
              <a:tblGrid>
                <a:gridCol w="685800"/>
                <a:gridCol w="3200400"/>
                <a:gridCol w="4648200"/>
              </a:tblGrid>
              <a:tr h="533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S.No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Commitment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Action Taken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6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/>
                          <a:ea typeface="Calibri"/>
                          <a:cs typeface="Times New Roman"/>
                        </a:rPr>
                        <a:t>Testing of food samples :</a:t>
                      </a:r>
                      <a:endParaRPr lang="en-US" sz="2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u="sng" dirty="0">
                          <a:latin typeface="Times New Roman"/>
                          <a:ea typeface="Calibri"/>
                          <a:cs typeface="Times New Roman"/>
                        </a:rPr>
                        <a:t>Commitment </a:t>
                      </a:r>
                      <a:r>
                        <a:rPr lang="en-US" sz="2300" i="1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The State Government informed that Pasteur Institute, Shillong has been identified for testing of food samples and from June 2018 testing of food will be done.</a:t>
                      </a:r>
                      <a:endParaRPr lang="en-US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50165" indent="0"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300" dirty="0">
                          <a:latin typeface="Times New Roman"/>
                          <a:ea typeface="Times New Roman"/>
                          <a:cs typeface="Times New Roman"/>
                        </a:rPr>
                        <a:t>Testing of food samples by the Pasteur Institute, Shillong could not be taken up during the month of June 2018 as informed by the Pasteur Institute vide letter No. CFSM/FSSA/2011/</a:t>
                      </a:r>
                      <a:r>
                        <a:rPr lang="en-US" sz="2300" dirty="0" err="1">
                          <a:latin typeface="Times New Roman"/>
                          <a:ea typeface="Times New Roman"/>
                          <a:cs typeface="Times New Roman"/>
                        </a:rPr>
                        <a:t>Imple</a:t>
                      </a:r>
                      <a:r>
                        <a:rPr lang="en-US" sz="2300" dirty="0">
                          <a:latin typeface="Times New Roman"/>
                          <a:ea typeface="Times New Roman"/>
                          <a:cs typeface="Times New Roman"/>
                        </a:rPr>
                        <a:t>/1/Pt.1/272, Dated 23.03.19 that the renovation/</a:t>
                      </a:r>
                      <a:r>
                        <a:rPr lang="en-US" sz="2300" dirty="0" err="1">
                          <a:latin typeface="Times New Roman"/>
                          <a:ea typeface="Times New Roman"/>
                          <a:cs typeface="Times New Roman"/>
                        </a:rPr>
                        <a:t>upgradation</a:t>
                      </a:r>
                      <a:r>
                        <a:rPr lang="en-US" sz="2300" dirty="0">
                          <a:latin typeface="Times New Roman"/>
                          <a:ea typeface="Times New Roman"/>
                          <a:cs typeface="Times New Roman"/>
                        </a:rPr>
                        <a:t> work of Chemical Section of the Laboratory is expected to be completed by the end of April 2019 and the installation of Equipments is expected to be completed by May-June 2019. After completion of the work, the testing of food samples will be taken up.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Initiatives Taken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610600" cy="5858436"/>
          </a:xfrm>
        </p:spPr>
        <p:txBody>
          <a:bodyPr>
            <a:normAutofit/>
          </a:bodyPr>
          <a:lstStyle/>
          <a:p>
            <a:pPr lvl="0" algn="just"/>
            <a:r>
              <a:rPr lang="en-US" sz="2500" dirty="0" smtClean="0"/>
              <a:t>MDM fund to the school is being done through E-transfer directly from the Directorate to the Districts/Sub-Divisional/Bank Account of the Schools and to the Personal Bank Account of the Cook-cum-helpers.</a:t>
            </a:r>
          </a:p>
          <a:p>
            <a:pPr lvl="0" algn="just"/>
            <a:r>
              <a:rPr lang="en-US" sz="2500" dirty="0" smtClean="0"/>
              <a:t>Corpus fund of Rs.10 </a:t>
            </a:r>
            <a:r>
              <a:rPr lang="en-US" sz="2500" dirty="0" err="1" smtClean="0"/>
              <a:t>crore</a:t>
            </a:r>
            <a:r>
              <a:rPr lang="en-US" sz="2500" dirty="0" smtClean="0"/>
              <a:t> is maintained and used as and when fund is awaited from Government of India. (</a:t>
            </a:r>
            <a:r>
              <a:rPr lang="en-US" sz="2500" i="1" dirty="0" smtClean="0"/>
              <a:t>Corpus fund of Rs.10 Cr is available</a:t>
            </a:r>
            <a:r>
              <a:rPr lang="en-US" sz="2500" dirty="0" smtClean="0"/>
              <a:t>)</a:t>
            </a:r>
          </a:p>
          <a:p>
            <a:pPr lvl="0" algn="just"/>
            <a:r>
              <a:rPr lang="en-US" sz="2500" dirty="0" smtClean="0"/>
              <a:t>100% Payment to FCI.</a:t>
            </a:r>
          </a:p>
          <a:p>
            <a:pPr lvl="0" algn="just"/>
            <a:r>
              <a:rPr lang="en-US" sz="2500" dirty="0" smtClean="0"/>
              <a:t>During 2018-19, fund has been released to the Districts/Schools/ Cook-cum-helpers </a:t>
            </a:r>
            <a:r>
              <a:rPr lang="en-US" sz="2500" dirty="0" err="1" smtClean="0"/>
              <a:t>upto</a:t>
            </a:r>
            <a:r>
              <a:rPr lang="en-US" sz="2500" dirty="0" smtClean="0"/>
              <a:t> the month of March 2019.</a:t>
            </a:r>
          </a:p>
          <a:p>
            <a:pPr lvl="0" algn="just"/>
            <a:r>
              <a:rPr lang="en-US" sz="2500" dirty="0" smtClean="0"/>
              <a:t>100% Payment of Transportation Assistance.</a:t>
            </a:r>
          </a:p>
          <a:p>
            <a:pPr lvl="0" algn="just">
              <a:spcBef>
                <a:spcPts val="0"/>
              </a:spcBef>
            </a:pPr>
            <a:r>
              <a:rPr lang="en-US" sz="2500" dirty="0" smtClean="0"/>
              <a:t>Coverage of 102% of School Health </a:t>
            </a:r>
            <a:r>
              <a:rPr lang="en-US" sz="2500" dirty="0" err="1" smtClean="0"/>
              <a:t>Programme</a:t>
            </a:r>
            <a:r>
              <a:rPr lang="en-US" sz="2500" dirty="0" smtClean="0"/>
              <a:t> in 2018-19.</a:t>
            </a:r>
          </a:p>
          <a:p>
            <a:pPr lvl="0" algn="just">
              <a:spcBef>
                <a:spcPts val="0"/>
              </a:spcBef>
            </a:pPr>
            <a:r>
              <a:rPr lang="en-US" sz="2500" dirty="0" smtClean="0"/>
              <a:t>1192 School have been replaced with Kitchen devices.</a:t>
            </a:r>
          </a:p>
          <a:p>
            <a:pPr lvl="0" algn="just">
              <a:spcBef>
                <a:spcPts val="0"/>
              </a:spcBef>
            </a:pPr>
            <a:endParaRPr lang="en-US" sz="2500" dirty="0" smtClean="0"/>
          </a:p>
          <a:p>
            <a:pPr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04800"/>
          <a:ext cx="8534400" cy="5562600"/>
        </p:xfrm>
        <a:graphic>
          <a:graphicData uri="http://schemas.openxmlformats.org/drawingml/2006/table">
            <a:tbl>
              <a:tblPr/>
              <a:tblGrid>
                <a:gridCol w="838200"/>
                <a:gridCol w="3104498"/>
                <a:gridCol w="4591702"/>
              </a:tblGrid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S.No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Commitment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Action Taken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Social Audit :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u="sng" dirty="0">
                          <a:latin typeface="Times New Roman"/>
                          <a:ea typeface="Calibri"/>
                          <a:cs typeface="Times New Roman"/>
                        </a:rPr>
                        <a:t>Commitment 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Social Audit will be conducted as per MHRD, MDM Guidelines and Reports be shared with MHRD.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6688" marR="50165" indent="0"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The Meghalaya Society of Social Audit &amp; Transparency (MSSAT) has been selected as an agency to conduct Social Audit for Mid Day Meal Scheme. During 2019-20, Social Audit will be taken up  in the two low performing districts, i.e.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Ri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Bhoi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and West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Jaintia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Hills District during the month of May 2019 and Reports of the same will be submitted to MHRD.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04800"/>
          <a:ext cx="8534400" cy="5562600"/>
        </p:xfrm>
        <a:graphic>
          <a:graphicData uri="http://schemas.openxmlformats.org/drawingml/2006/table">
            <a:tbl>
              <a:tblPr/>
              <a:tblGrid>
                <a:gridCol w="838200"/>
                <a:gridCol w="2895600"/>
                <a:gridCol w="4800600"/>
              </a:tblGrid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S.No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Commitment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Action Taken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Rashtriya Bal Swasthya Karyakram (RBSK) :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u="sng">
                          <a:latin typeface="Times New Roman"/>
                          <a:ea typeface="Calibri"/>
                          <a:cs typeface="Times New Roman"/>
                        </a:rPr>
                        <a:t>Commitment </a:t>
                      </a:r>
                      <a:r>
                        <a:rPr lang="en-US" sz="2000" i="1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State Government informed that efforts will be made to utilize medical staff under Ayush Department and get all children screened for medical checkup.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Under the RBSK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Programme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, NHM contractual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Ayush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MOs are engaged in the screening of children at the schools.  The Teams are base at the blocks and they visited schools once a year for screening as per the operational guideline. Till dated there is no vacancy of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Ayush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MOs in the team. The screening performances are increased over the year and many children having Birth defects and Developmental Delays such as (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Cleftlip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/Palate, Congenital Heart Disease, foot club etc) are treated through the RBSK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programme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04801"/>
          <a:ext cx="8534400" cy="6071679"/>
        </p:xfrm>
        <a:graphic>
          <a:graphicData uri="http://schemas.openxmlformats.org/drawingml/2006/table">
            <a:tbl>
              <a:tblPr/>
              <a:tblGrid>
                <a:gridCol w="838200"/>
                <a:gridCol w="3276600"/>
                <a:gridCol w="4419600"/>
              </a:tblGrid>
              <a:tr h="361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S.No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Commitment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Action Taken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Provision of safe drinking water :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u="sng" dirty="0">
                          <a:latin typeface="Times New Roman"/>
                          <a:ea typeface="Calibri"/>
                          <a:cs typeface="Times New Roman"/>
                        </a:rPr>
                        <a:t>Commitment </a:t>
                      </a:r>
                      <a:r>
                        <a:rPr lang="en-US" sz="2000" i="1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Use of new innovative projects formulated by taking inputs from State Council of Science, Technology &amp; Environment, Meghalaya and Public Health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Engineeing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Department.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50165" indent="0"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tabLst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 Proposal for New Innovative Project have been submitted to Ministry of HRD, Department of School Education&amp; Literacy,  Government of India vide  letter No.EDN.351/2009/248, Dated:19.7.2017 but sanction is yet to receive.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0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Meeting of District level Steering –cum-Monitoring Committee :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u="sng" dirty="0">
                          <a:latin typeface="Times New Roman"/>
                          <a:ea typeface="Calibri"/>
                          <a:cs typeface="Times New Roman"/>
                        </a:rPr>
                        <a:t>Commitment :</a:t>
                      </a:r>
                      <a:r>
                        <a:rPr lang="en-US" sz="20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State Govt. assured to take necessary steps that meeting of district level are held regularly.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50165" indent="0"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During the year 2018-19, 36 meetings of the District Level Steering -cum- Monitoring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Committee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were held.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04801"/>
          <a:ext cx="8534400" cy="6094801"/>
        </p:xfrm>
        <a:graphic>
          <a:graphicData uri="http://schemas.openxmlformats.org/drawingml/2006/table">
            <a:tbl>
              <a:tblPr/>
              <a:tblGrid>
                <a:gridCol w="838200"/>
                <a:gridCol w="2667000"/>
                <a:gridCol w="5029200"/>
              </a:tblGrid>
              <a:tr h="4502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S.No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Commitment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Action Taken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Data entry on MIS Portal :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Commitment:</a:t>
                      </a:r>
                      <a:r>
                        <a:rPr lang="en-US" sz="20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Necessary action to be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taken by</a:t>
                      </a:r>
                      <a:r>
                        <a:rPr lang="en-US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the State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50165" indent="0"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Instructions were issued to all the districts/sub-division offices that there should not be a mismatch of data in the AWP &amp; B and the data entered in the MIS Web Portal.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Automated Monitoring System (AMS) :</a:t>
                      </a:r>
                      <a:endParaRPr lang="en-US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Commitment :</a:t>
                      </a:r>
                      <a:r>
                        <a:rPr lang="en-US" sz="20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 Government assured to make efforts to roll out the data of all the districts in ARMS Portal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188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 some districts, the data has been sent to ARMS Portal while others will be sending as soon as training on ARMS is completed.</a:t>
                      </a:r>
                    </a:p>
                    <a:p>
                      <a:pPr marL="231775" indent="0" algn="jus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Steps have been taken and 54.89% schools have been registered in the ARMS Portal. In 2018-19, some districts have already started reporting data to the ARMS Portal. Training to teachers have already started.  Training have already been conducted in East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Khasi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Hills, West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Jaintia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 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West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Khasi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Hills, South West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Garo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Hills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04801"/>
          <a:ext cx="8534400" cy="5333999"/>
        </p:xfrm>
        <a:graphic>
          <a:graphicData uri="http://schemas.openxmlformats.org/drawingml/2006/table">
            <a:tbl>
              <a:tblPr/>
              <a:tblGrid>
                <a:gridCol w="838200"/>
                <a:gridCol w="2667000"/>
                <a:gridCol w="5029200"/>
              </a:tblGrid>
              <a:tr h="4883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S.No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Commitment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Action Taken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Ayushman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Bharat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Efforts will be made to co-ordinate with the concerned department.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Kitchen Garden :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spc="-1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All schools have been encouraged for setting up of kitchen gardens depending on availability of land in the school.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2133600" y="26670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77A7D-2D6E-49C9-A986-6229E7AC985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990600"/>
            <a:ext cx="8229600" cy="53249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u="sng" dirty="0" smtClean="0">
                <a:latin typeface="Calibri (Body)"/>
              </a:rPr>
              <a:t>Social audit</a:t>
            </a:r>
            <a:r>
              <a:rPr lang="en-US" sz="2400" b="1" dirty="0" smtClean="0">
                <a:latin typeface="Calibri (Body)"/>
              </a:rPr>
              <a:t> : </a:t>
            </a:r>
            <a:r>
              <a:rPr lang="en-US" sz="2400" dirty="0" smtClean="0">
                <a:latin typeface="Calibri (Body)"/>
              </a:rPr>
              <a:t>A meeting was held with Meghalaya Society For Social Audit &amp; Transparency (MSSAT) Meghalaya, </a:t>
            </a:r>
            <a:r>
              <a:rPr lang="en-US" sz="2400" dirty="0" err="1" smtClean="0">
                <a:latin typeface="Calibri (Body)"/>
              </a:rPr>
              <a:t>Shillong</a:t>
            </a:r>
            <a:r>
              <a:rPr lang="en-US" sz="2400" dirty="0" smtClean="0">
                <a:latin typeface="Calibri (Body)"/>
              </a:rPr>
              <a:t> in their office on the 22</a:t>
            </a:r>
            <a:r>
              <a:rPr lang="en-US" sz="2400" baseline="30000" dirty="0" smtClean="0">
                <a:latin typeface="Calibri (Body)"/>
              </a:rPr>
              <a:t>nd</a:t>
            </a:r>
            <a:r>
              <a:rPr lang="en-US" sz="2400" dirty="0" smtClean="0">
                <a:latin typeface="Calibri (Body)"/>
              </a:rPr>
              <a:t> March 2019 to carry out social audit on the implementation of Mid Day Meal Scheme during 2018-19 in two low performing districts chosen by MHRD &amp; State </a:t>
            </a:r>
            <a:r>
              <a:rPr lang="en-US" sz="2400" dirty="0" err="1" smtClean="0">
                <a:latin typeface="Calibri (Body)"/>
              </a:rPr>
              <a:t>i.e</a:t>
            </a:r>
            <a:r>
              <a:rPr lang="en-US" sz="2400" dirty="0" smtClean="0">
                <a:latin typeface="Calibri (Body)"/>
              </a:rPr>
              <a:t> </a:t>
            </a:r>
            <a:r>
              <a:rPr lang="en-US" sz="2400" dirty="0" err="1" smtClean="0">
                <a:latin typeface="Calibri (Body)"/>
              </a:rPr>
              <a:t>Ri-Bhoi</a:t>
            </a:r>
            <a:r>
              <a:rPr lang="en-US" sz="2400" dirty="0" smtClean="0">
                <a:latin typeface="Calibri (Body)"/>
              </a:rPr>
              <a:t> and West </a:t>
            </a:r>
            <a:r>
              <a:rPr lang="en-US" sz="2400" dirty="0" err="1" smtClean="0">
                <a:latin typeface="Calibri (Body)"/>
              </a:rPr>
              <a:t>Jaintia</a:t>
            </a:r>
            <a:r>
              <a:rPr lang="en-US" sz="2400" dirty="0" smtClean="0">
                <a:latin typeface="Calibri (Body)"/>
              </a:rPr>
              <a:t> Hills respectively. The social audit for all the schools in these two districts will start from the month of May 2019.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u="sng" dirty="0" smtClean="0">
                <a:latin typeface="Calibri (Body)"/>
              </a:rPr>
              <a:t>Training of Cook-cum-helpers :</a:t>
            </a:r>
            <a:r>
              <a:rPr lang="en-US" sz="2400" b="1" dirty="0" smtClean="0">
                <a:latin typeface="Calibri (Body)"/>
              </a:rPr>
              <a:t> </a:t>
            </a:r>
            <a:r>
              <a:rPr lang="en-US" sz="2400" dirty="0" smtClean="0">
                <a:latin typeface="Calibri (Body)"/>
              </a:rPr>
              <a:t>Training of 4500 Cook-cum-Helpers in 11 Districts is during 2018-19.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21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21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3976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chemeClr val="tx1"/>
                </a:solidFill>
              </a:rPr>
              <a:t>Contd</a:t>
            </a:r>
            <a:r>
              <a:rPr lang="en-US" b="1" dirty="0" smtClean="0">
                <a:solidFill>
                  <a:schemeClr val="tx1"/>
                </a:solidFill>
              </a:rPr>
              <a:t>….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Gallery</a:t>
            </a:r>
            <a:endParaRPr lang="en-US" dirty="0"/>
          </a:p>
        </p:txBody>
      </p:sp>
      <p:pic>
        <p:nvPicPr>
          <p:cNvPr id="1026" name="Picture 2" descr="C:\Users\swnongbri\Desktop\Training of Cooks Photos\Nongstoin\IMG-20190214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2999"/>
            <a:ext cx="4191000" cy="2590801"/>
          </a:xfrm>
          <a:prstGeom prst="rect">
            <a:avLst/>
          </a:prstGeom>
          <a:noFill/>
        </p:spPr>
      </p:pic>
      <p:pic>
        <p:nvPicPr>
          <p:cNvPr id="1027" name="Picture 3" descr="C:\Users\swnongbri\Desktop\Training of Cooks Photos\Nongstoin\IMG-20190214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04900"/>
            <a:ext cx="4267200" cy="2628900"/>
          </a:xfrm>
          <a:prstGeom prst="rect">
            <a:avLst/>
          </a:prstGeom>
          <a:noFill/>
        </p:spPr>
      </p:pic>
      <p:pic>
        <p:nvPicPr>
          <p:cNvPr id="1028" name="Picture 4" descr="C:\Users\swnongbri\Desktop\Training of Cooks Photos\Nongstoin\IMG-20190214-WA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4199466" cy="2743200"/>
          </a:xfrm>
          <a:prstGeom prst="rect">
            <a:avLst/>
          </a:prstGeom>
          <a:noFill/>
        </p:spPr>
      </p:pic>
      <p:pic>
        <p:nvPicPr>
          <p:cNvPr id="1029" name="Picture 5" descr="C:\Users\swnongbri\Desktop\Training of Cooks Photos\Nongstoin\IMG-20190214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86200"/>
            <a:ext cx="433493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nongbri\Desktop\Training of Cooks Photos\Tura\IMG-20190304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36587"/>
            <a:ext cx="4038600" cy="2563813"/>
          </a:xfrm>
          <a:prstGeom prst="rect">
            <a:avLst/>
          </a:prstGeom>
          <a:noFill/>
        </p:spPr>
      </p:pic>
      <p:pic>
        <p:nvPicPr>
          <p:cNvPr id="2051" name="Picture 3" descr="C:\Users\swnongbri\Desktop\Training of Cooks Photos\Tura\IMG-20190304-WA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4038600" cy="2514600"/>
          </a:xfrm>
          <a:prstGeom prst="rect">
            <a:avLst/>
          </a:prstGeom>
          <a:noFill/>
        </p:spPr>
      </p:pic>
      <p:pic>
        <p:nvPicPr>
          <p:cNvPr id="2052" name="Picture 4" descr="C:\Users\swnongbri\Desktop\Training of Cooks Photos\Tura\IMG-20190304-WA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4114800" cy="3048000"/>
          </a:xfrm>
          <a:prstGeom prst="rect">
            <a:avLst/>
          </a:prstGeom>
          <a:noFill/>
        </p:spPr>
      </p:pic>
      <p:pic>
        <p:nvPicPr>
          <p:cNvPr id="2053" name="Picture 5" descr="C:\Users\swnongbri\Desktop\Training of Cooks Photos\Tura\IMG-20190304-WA0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4038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wnongbri\Desktop\Training of Cooks Photos\Tura\IMG-20190304-WA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038600" cy="2743200"/>
          </a:xfrm>
          <a:prstGeom prst="rect">
            <a:avLst/>
          </a:prstGeom>
          <a:noFill/>
        </p:spPr>
      </p:pic>
      <p:pic>
        <p:nvPicPr>
          <p:cNvPr id="3075" name="Picture 3" descr="C:\Users\swnongbri\Desktop\Training of Cooks Photos\Tura\IMG-20190304-WA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4038600" cy="2590800"/>
          </a:xfrm>
          <a:prstGeom prst="rect">
            <a:avLst/>
          </a:prstGeom>
          <a:noFill/>
        </p:spPr>
      </p:pic>
      <p:pic>
        <p:nvPicPr>
          <p:cNvPr id="3076" name="Picture 4" descr="C:\Users\swnongbri\Desktop\Training of Cooks Photos\Tura\IMG-20190304-WA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4191000" cy="3124200"/>
          </a:xfrm>
          <a:prstGeom prst="rect">
            <a:avLst/>
          </a:prstGeom>
          <a:noFill/>
        </p:spPr>
      </p:pic>
      <p:pic>
        <p:nvPicPr>
          <p:cNvPr id="3077" name="Picture 5" descr="C:\Users\swnongbri\Desktop\Training of Cooks Photos\Tura\IMG-20190304-WA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76600"/>
            <a:ext cx="4114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7619184" cy="3696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F:\CONSULTANTS\Benny Files\MDM Pic 2018-19\119APPLE\LKZL8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8604448" cy="4174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State Issues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/>
          <a:lstStyle/>
          <a:p>
            <a:pPr algn="just"/>
            <a:r>
              <a:rPr lang="en-US" sz="3600" dirty="0" smtClean="0"/>
              <a:t>Enhancement of honorarium to cook-cum-helpers from Rs.1000/- per month to Rs.3000/- per month.</a:t>
            </a:r>
          </a:p>
          <a:p>
            <a:pPr algn="just"/>
            <a:r>
              <a:rPr lang="en-US" sz="3600" dirty="0" smtClean="0"/>
              <a:t>Shortage of LPG</a:t>
            </a:r>
            <a:r>
              <a:rPr lang="en-US" sz="3600" smtClean="0"/>
              <a:t>. </a:t>
            </a:r>
            <a:endParaRPr lang="en-US" sz="3600" dirty="0" smtClean="0"/>
          </a:p>
          <a:p>
            <a:pPr algn="just"/>
            <a:endParaRPr lang="en-US" sz="3600" dirty="0" smtClean="0"/>
          </a:p>
          <a:p>
            <a:pPr algn="just">
              <a:buNone/>
            </a:pPr>
            <a:r>
              <a:rPr lang="en-US" sz="3600" dirty="0" smtClean="0"/>
              <a:t>	</a:t>
            </a:r>
          </a:p>
          <a:p>
            <a:pPr algn="just"/>
            <a:endParaRPr lang="en-US" sz="3600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8825</TotalTime>
  <Words>2208</Words>
  <Application>Microsoft Office PowerPoint</Application>
  <PresentationFormat>On-screen Show (4:3)</PresentationFormat>
  <Paragraphs>620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Equity</vt:lpstr>
      <vt:lpstr>MID DAY MEAL SCHEME MEGHALAYA</vt:lpstr>
      <vt:lpstr>Good Practices</vt:lpstr>
      <vt:lpstr>Initiatives Taken</vt:lpstr>
      <vt:lpstr>Contd….</vt:lpstr>
      <vt:lpstr>Training Gallery</vt:lpstr>
      <vt:lpstr>Slide 6</vt:lpstr>
      <vt:lpstr>Slide 7</vt:lpstr>
      <vt:lpstr>Slide 8</vt:lpstr>
      <vt:lpstr>State Issues</vt:lpstr>
      <vt:lpstr>Slide 10</vt:lpstr>
      <vt:lpstr>Slide 11</vt:lpstr>
      <vt:lpstr>Physical Achievement  2018-19</vt:lpstr>
      <vt:lpstr>Slide 13</vt:lpstr>
      <vt:lpstr>Contd..</vt:lpstr>
      <vt:lpstr>Contd..</vt:lpstr>
      <vt:lpstr>Slide 16</vt:lpstr>
      <vt:lpstr>Slide 17</vt:lpstr>
      <vt:lpstr>Slide 18</vt:lpstr>
      <vt:lpstr>Health Screening of school students</vt:lpstr>
      <vt:lpstr>PAB Budget Approval-2018-19</vt:lpstr>
      <vt:lpstr>Fund Received during 2018-19 from Central &amp; State Government</vt:lpstr>
      <vt:lpstr>Financial Target Vs. Achievement of  (Amount in Lakhs)</vt:lpstr>
      <vt:lpstr>Proposal for 2019-20</vt:lpstr>
      <vt:lpstr>Propose Institutions 2019-20</vt:lpstr>
      <vt:lpstr>Physical Targets for 2019-20</vt:lpstr>
      <vt:lpstr>Financial Requirements for 2019-20</vt:lpstr>
      <vt:lpstr>Action Taken Report  By State  On the  PAB Commitment 2018-19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WORKING PLAN &amp; BUDGET 2007-08</dc:title>
  <dc:creator>gene</dc:creator>
  <cp:lastModifiedBy>HP</cp:lastModifiedBy>
  <cp:revision>873</cp:revision>
  <cp:lastPrinted>2011-05-02T12:25:29Z</cp:lastPrinted>
  <dcterms:created xsi:type="dcterms:W3CDTF">2007-04-03T16:05:19Z</dcterms:created>
  <dcterms:modified xsi:type="dcterms:W3CDTF">2019-06-17T05:45:16Z</dcterms:modified>
</cp:coreProperties>
</file>